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90"/>
  </p:normalViewPr>
  <p:slideViewPr>
    <p:cSldViewPr snapToGrid="0" snapToObjects="1">
      <p:cViewPr varScale="1">
        <p:scale>
          <a:sx n="98" d="100"/>
          <a:sy n="9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AD1C-0868-DF4D-A181-34F291232BC2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63FD6-D085-8749-8BF5-892AAAEB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92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6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7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4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6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1545-D28C-554E-B702-AFEF801692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16FBB-5646-BD4B-A0C5-CF38F861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50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Mobile Alabama Cruise Terminal </a:t>
            </a:r>
            <a:br>
              <a:rPr lang="en-US" dirty="0"/>
            </a:br>
            <a:r>
              <a:rPr lang="en-US" dirty="0"/>
              <a:t>and City of Mobile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50" y="357505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7" y="3416299"/>
            <a:ext cx="2633133" cy="2633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33" y="2881798"/>
            <a:ext cx="4969008" cy="362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91" y="656589"/>
            <a:ext cx="2827593" cy="1864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875" y="278267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36974"/>
            <a:ext cx="5433224" cy="670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2939" y="2818732"/>
            <a:ext cx="5961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</a:rPr>
              <a:t>100 ton mooring bollards, 60 </a:t>
            </a:r>
            <a:r>
              <a:rPr lang="en-US" altLang="en-US" sz="2000" dirty="0" err="1">
                <a:latin typeface="Arial" charset="0"/>
              </a:rPr>
              <a:t>ft</a:t>
            </a:r>
            <a:r>
              <a:rPr lang="en-US" altLang="en-US" sz="2000" dirty="0">
                <a:latin typeface="Arial" charset="0"/>
              </a:rPr>
              <a:t> spacing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 err="1">
                <a:latin typeface="Arial" charset="0"/>
              </a:rPr>
              <a:t>Trellex</a:t>
            </a:r>
            <a:r>
              <a:rPr lang="en-US" altLang="en-US" sz="2000" dirty="0">
                <a:latin typeface="Arial" charset="0"/>
              </a:rPr>
              <a:t> fenders, 60 </a:t>
            </a:r>
            <a:r>
              <a:rPr lang="en-US" altLang="en-US" sz="2000" dirty="0" err="1">
                <a:latin typeface="Arial" charset="0"/>
              </a:rPr>
              <a:t>ft</a:t>
            </a:r>
            <a:r>
              <a:rPr lang="en-US" altLang="en-US" sz="2000" dirty="0">
                <a:latin typeface="Arial" charset="0"/>
              </a:rPr>
              <a:t> spacing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</a:rPr>
              <a:t>1,200 </a:t>
            </a:r>
            <a:r>
              <a:rPr lang="en-US" altLang="en-US" sz="2000" dirty="0" err="1">
                <a:latin typeface="Arial" charset="0"/>
              </a:rPr>
              <a:t>ft</a:t>
            </a:r>
            <a:r>
              <a:rPr lang="en-US" altLang="en-US" sz="2000" dirty="0">
                <a:latin typeface="Arial" charset="0"/>
              </a:rPr>
              <a:t> dock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</a:rPr>
              <a:t>Large turning basin south of terminal accommodates ships &gt;1100’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</a:rPr>
              <a:t>Pilots backing into and out of berth from turning basin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</a:rPr>
              <a:t>Water depth 30 </a:t>
            </a:r>
            <a:r>
              <a:rPr lang="en-US" altLang="en-US" sz="2000" dirty="0" err="1">
                <a:latin typeface="Arial" charset="0"/>
              </a:rPr>
              <a:t>ft</a:t>
            </a:r>
            <a:r>
              <a:rPr lang="en-US" altLang="en-US" sz="2000" dirty="0">
                <a:latin typeface="Arial" charset="0"/>
              </a:rPr>
              <a:t> MLLW </a:t>
            </a:r>
            <a:r>
              <a:rPr lang="en-US" altLang="en-US" sz="2000" dirty="0" err="1">
                <a:latin typeface="Arial" charset="0"/>
              </a:rPr>
              <a:t>pierside</a:t>
            </a:r>
            <a:endParaRPr lang="en-US" altLang="en-US" sz="2000" dirty="0">
              <a:latin typeface="Arial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</a:rPr>
              <a:t>Dock elevation +8.0 </a:t>
            </a:r>
            <a:r>
              <a:rPr lang="en-US" altLang="en-US" sz="2000" dirty="0" err="1">
                <a:latin typeface="Arial" charset="0"/>
              </a:rPr>
              <a:t>ft</a:t>
            </a:r>
            <a:endParaRPr lang="en-US" altLang="en-US" sz="2000" dirty="0">
              <a:latin typeface="Arial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</a:rPr>
              <a:t>Dock height above MHW +7.0 </a:t>
            </a:r>
            <a:r>
              <a:rPr lang="en-US" altLang="en-US" sz="2000" dirty="0" err="1">
                <a:latin typeface="Arial" charset="0"/>
              </a:rPr>
              <a:t>ft</a:t>
            </a:r>
            <a:endParaRPr lang="en-US" altLang="en-US" sz="2000" dirty="0">
              <a:latin typeface="Arial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</a:rPr>
              <a:t>Dock height above MLLW +8.5 </a:t>
            </a:r>
            <a:r>
              <a:rPr lang="en-US" altLang="en-US" sz="2000" dirty="0" err="1">
                <a:latin typeface="Arial" charset="0"/>
              </a:rPr>
              <a:t>ft</a:t>
            </a:r>
            <a:endParaRPr lang="en-US" altLang="en-US" sz="2000" dirty="0">
              <a:latin typeface="Arial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</a:rPr>
              <a:t>Fresh water available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7955" y="439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City of Mobile Alabama Cruise Terminal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201 South Water Street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Mobile, AL 36602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Phone: (251) 338-7447  POC: Sheila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Gurganus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82539" y="1803600"/>
            <a:ext cx="3200400" cy="91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2808977" y="2444954"/>
            <a:ext cx="3273962" cy="2479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2939" y="1664208"/>
            <a:ext cx="385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GulfQuest</a:t>
            </a:r>
            <a:r>
              <a:rPr lang="en-US" sz="2400" dirty="0"/>
              <a:t> Maritime Museum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2939" y="2214121"/>
            <a:ext cx="429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Mobile Alabama Cruise Terminal </a:t>
            </a:r>
          </a:p>
        </p:txBody>
      </p:sp>
    </p:spTree>
    <p:extLst>
      <p:ext uri="{BB962C8B-B14F-4D97-AF65-F5344CB8AC3E}">
        <p14:creationId xmlns:p14="http://schemas.microsoft.com/office/powerpoint/2010/main" val="137536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9"/>
            <a:ext cx="4978400" cy="6278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1867" y="389467"/>
            <a:ext cx="6079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dirty="0"/>
              <a:t>Cruise Terminal just a 3.5 hour transit from the sea buoy</a:t>
            </a:r>
          </a:p>
          <a:p>
            <a:pPr marL="285750" indent="-285750">
              <a:buFont typeface="Arial" charset="0"/>
              <a:buChar char="•"/>
            </a:pPr>
            <a:endParaRPr lang="en-US" sz="3600" dirty="0"/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Passenger ships receive first priority for transits</a:t>
            </a:r>
          </a:p>
          <a:p>
            <a:pPr marL="285750" indent="-285750">
              <a:buFont typeface="Arial" charset="0"/>
              <a:buChar char="•"/>
            </a:pPr>
            <a:endParaRPr lang="en-US" sz="3600" dirty="0"/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45’ Channel Project Depth</a:t>
            </a:r>
          </a:p>
        </p:txBody>
      </p:sp>
    </p:spTree>
    <p:extLst>
      <p:ext uri="{BB962C8B-B14F-4D97-AF65-F5344CB8AC3E}">
        <p14:creationId xmlns:p14="http://schemas.microsoft.com/office/powerpoint/2010/main" val="163902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to See and Much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USS Alabama</a:t>
            </a:r>
          </a:p>
          <a:p>
            <a:pPr lvl="1"/>
            <a:r>
              <a:rPr lang="en-US" dirty="0"/>
              <a:t>One of Alabama’s most popular attractions</a:t>
            </a:r>
          </a:p>
          <a:p>
            <a:r>
              <a:rPr lang="en-US" dirty="0" err="1"/>
              <a:t>Bellingrath</a:t>
            </a:r>
            <a:r>
              <a:rPr lang="en-US" dirty="0"/>
              <a:t> Gardens</a:t>
            </a:r>
          </a:p>
          <a:p>
            <a:pPr lvl="1"/>
            <a:r>
              <a:rPr lang="en-US" dirty="0"/>
              <a:t>World class botanical gardens</a:t>
            </a:r>
          </a:p>
          <a:p>
            <a:r>
              <a:rPr lang="en-US" dirty="0"/>
              <a:t>Wild Native Delta Safari	</a:t>
            </a:r>
          </a:p>
          <a:p>
            <a:pPr lvl="1"/>
            <a:r>
              <a:rPr lang="en-US" dirty="0"/>
              <a:t>Eco-tour into America’s Amazon, The Mobile-Tensaw River Delta</a:t>
            </a:r>
          </a:p>
          <a:p>
            <a:r>
              <a:rPr lang="en-US" dirty="0"/>
              <a:t>Gulf Coast Ducks	</a:t>
            </a:r>
          </a:p>
          <a:p>
            <a:pPr lvl="1"/>
            <a:r>
              <a:rPr lang="en-US" dirty="0"/>
              <a:t>Mobile’s exciting Duck Boat Tour of Mobile River and downtown</a:t>
            </a:r>
          </a:p>
          <a:p>
            <a:r>
              <a:rPr lang="en-US" dirty="0"/>
              <a:t>Gulf Coast </a:t>
            </a:r>
            <a:r>
              <a:rPr lang="en-US" dirty="0" err="1"/>
              <a:t>Exploreum</a:t>
            </a:r>
            <a:endParaRPr lang="en-US" dirty="0"/>
          </a:p>
          <a:p>
            <a:pPr lvl="1"/>
            <a:r>
              <a:rPr lang="en-US" dirty="0"/>
              <a:t>IMAX theatre walking distance from terminal</a:t>
            </a:r>
          </a:p>
          <a:p>
            <a:pPr marL="228600" lvl="1">
              <a:spcBef>
                <a:spcPts val="1000"/>
              </a:spcBef>
            </a:pPr>
            <a:r>
              <a:rPr lang="en-US" sz="2600" dirty="0"/>
              <a:t>Downtown Restaurants and Culinary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623888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0" y="4001294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to See and Much To Do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Museums</a:t>
            </a:r>
          </a:p>
          <a:p>
            <a:pPr lvl="1"/>
            <a:r>
              <a:rPr lang="en-US" dirty="0" err="1"/>
              <a:t>GulfQuest</a:t>
            </a:r>
            <a:r>
              <a:rPr lang="en-US" dirty="0"/>
              <a:t> Maritime Museum of the Gulf of Mexico (next to Terminal)</a:t>
            </a:r>
          </a:p>
          <a:p>
            <a:pPr lvl="1"/>
            <a:r>
              <a:rPr lang="en-US" dirty="0"/>
              <a:t>History Museum of Mobile</a:t>
            </a:r>
          </a:p>
          <a:p>
            <a:pPr lvl="1"/>
            <a:r>
              <a:rPr lang="en-US" dirty="0"/>
              <a:t>Mobile Museum of Art</a:t>
            </a:r>
          </a:p>
          <a:p>
            <a:pPr lvl="1"/>
            <a:r>
              <a:rPr lang="en-US" dirty="0"/>
              <a:t>Mobile Medical Museum</a:t>
            </a:r>
          </a:p>
          <a:p>
            <a:pPr lvl="1"/>
            <a:r>
              <a:rPr lang="en-US" dirty="0"/>
              <a:t>National African American Archives and Museum</a:t>
            </a:r>
          </a:p>
          <a:p>
            <a:pPr lvl="1"/>
            <a:r>
              <a:rPr lang="en-US" dirty="0"/>
              <a:t>Mobile Carnival Museum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4255009"/>
            <a:ext cx="4436533" cy="24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Mardi Gras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Mobile Alabama Cruise Terminal is typically available for Port of Calls on Sunday, Monday, and Mardi Gras Tuesday</a:t>
            </a:r>
          </a:p>
          <a:p>
            <a:r>
              <a:rPr lang="en-US" dirty="0"/>
              <a:t>Passengers can experience day or evening Mardi Gras parades and the Mobile Mardi Gras experience is within easy walking distance of the terminal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299" y="3576138"/>
            <a:ext cx="5487242" cy="30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6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Patrick Brennan</a:t>
            </a:r>
          </a:p>
          <a:p>
            <a:pPr lvl="1"/>
            <a:r>
              <a:rPr lang="en-US" dirty="0"/>
              <a:t>Waterfront Coordinator</a:t>
            </a:r>
          </a:p>
          <a:p>
            <a:pPr lvl="1"/>
            <a:r>
              <a:rPr lang="en-US" dirty="0"/>
              <a:t>586-322-9819 (cell)</a:t>
            </a:r>
          </a:p>
          <a:p>
            <a:r>
              <a:rPr lang="en-US" dirty="0"/>
              <a:t>Patty </a:t>
            </a:r>
            <a:r>
              <a:rPr lang="en-US" dirty="0" err="1"/>
              <a:t>Kieffer</a:t>
            </a:r>
            <a:endParaRPr lang="en-US" dirty="0"/>
          </a:p>
          <a:p>
            <a:pPr lvl="1"/>
            <a:r>
              <a:rPr lang="en-US" dirty="0"/>
              <a:t>Director of Leisure and Sales, Visit Mobile</a:t>
            </a:r>
          </a:p>
          <a:p>
            <a:pPr lvl="1"/>
            <a:r>
              <a:rPr lang="en-US" dirty="0" err="1"/>
              <a:t>pkieffer@mobile.org</a:t>
            </a:r>
            <a:endParaRPr lang="en-US" dirty="0"/>
          </a:p>
          <a:p>
            <a:pPr lvl="1"/>
            <a:r>
              <a:rPr lang="en-US" dirty="0"/>
              <a:t>251-208-2012 (office)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399" y="1473200"/>
            <a:ext cx="3260191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3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267</Words>
  <Application>Microsoft Macintosh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Mobile Alabama Cruise Terminal  and City of Mobile</vt:lpstr>
      <vt:lpstr>PowerPoint Presentation</vt:lpstr>
      <vt:lpstr>PowerPoint Presentation</vt:lpstr>
      <vt:lpstr>Much to See and Much To Do</vt:lpstr>
      <vt:lpstr>Much to See and Much To Do </vt:lpstr>
      <vt:lpstr>Mardi Gras</vt:lpstr>
      <vt:lpstr>For More Information 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Brennan</dc:creator>
  <cp:lastModifiedBy>Patrick Brennan</cp:lastModifiedBy>
  <cp:revision>16</cp:revision>
  <cp:lastPrinted>2018-01-11T16:57:16Z</cp:lastPrinted>
  <dcterms:created xsi:type="dcterms:W3CDTF">2017-10-11T17:39:36Z</dcterms:created>
  <dcterms:modified xsi:type="dcterms:W3CDTF">2018-01-25T20:40:52Z</dcterms:modified>
</cp:coreProperties>
</file>